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616647\Desktop\variations%20project\21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616647\Desktop\variations%20project\41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21k</a:t>
            </a:r>
            <a:r>
              <a:rPr lang="en-US" baseline="0"/>
              <a:t> ETO's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reasons!$A$2:$A$9</c:f>
              <c:strCache>
                <c:ptCount val="8"/>
                <c:pt idx="0">
                  <c:v>PLUG-ETO</c:v>
                </c:pt>
                <c:pt idx="1">
                  <c:v>SEATRING-ETO</c:v>
                </c:pt>
                <c:pt idx="2">
                  <c:v>BONNET-ETO</c:v>
                </c:pt>
                <c:pt idx="3">
                  <c:v>BODY-ETO</c:v>
                </c:pt>
                <c:pt idx="4">
                  <c:v>PACKING-ETO</c:v>
                </c:pt>
                <c:pt idx="5">
                  <c:v>CAGE-ETO</c:v>
                </c:pt>
                <c:pt idx="6">
                  <c:v>GUIDEBUSH-ETO</c:v>
                </c:pt>
                <c:pt idx="7">
                  <c:v>PLUGSTEM-ETO</c:v>
                </c:pt>
              </c:strCache>
            </c:strRef>
          </c:cat>
          <c:val>
            <c:numRef>
              <c:f>reasons!$B$2:$B$9</c:f>
              <c:numCache>
                <c:formatCode>General</c:formatCode>
                <c:ptCount val="8"/>
                <c:pt idx="0">
                  <c:v>134</c:v>
                </c:pt>
                <c:pt idx="1">
                  <c:v>116</c:v>
                </c:pt>
                <c:pt idx="2">
                  <c:v>70</c:v>
                </c:pt>
                <c:pt idx="3">
                  <c:v>62</c:v>
                </c:pt>
                <c:pt idx="4">
                  <c:v>53</c:v>
                </c:pt>
                <c:pt idx="5">
                  <c:v>40</c:v>
                </c:pt>
                <c:pt idx="6">
                  <c:v>37</c:v>
                </c:pt>
                <c:pt idx="7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08-4556-A06B-E88494F5E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7702056"/>
        <c:axId val="437702384"/>
      </c:barChart>
      <c:catAx>
        <c:axId val="437702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ETO name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702384"/>
        <c:crosses val="autoZero"/>
        <c:auto val="1"/>
        <c:lblAlgn val="ctr"/>
        <c:lblOffset val="100"/>
        <c:noMultiLvlLbl val="0"/>
      </c:catAx>
      <c:valAx>
        <c:axId val="43770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702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41k ETO</a:t>
            </a:r>
          </a:p>
        </c:rich>
      </c:tx>
      <c:layout>
        <c:manualLayout>
          <c:xMode val="edge"/>
          <c:yMode val="edge"/>
          <c:x val="0.35384392284731864"/>
          <c:y val="3.62161620088658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reasons!$A$2:$A$8</c:f>
              <c:strCache>
                <c:ptCount val="7"/>
                <c:pt idx="0">
                  <c:v>BODY-ETO</c:v>
                </c:pt>
                <c:pt idx="1">
                  <c:v>CAGE-ETO</c:v>
                </c:pt>
                <c:pt idx="2">
                  <c:v>BONNET-ETO</c:v>
                </c:pt>
                <c:pt idx="3">
                  <c:v>PACKING-ETO</c:v>
                </c:pt>
                <c:pt idx="4">
                  <c:v>PLUGSTEM-ETO</c:v>
                </c:pt>
                <c:pt idx="5">
                  <c:v>PLUG-ETO</c:v>
                </c:pt>
                <c:pt idx="6">
                  <c:v>SEATRING-ETO</c:v>
                </c:pt>
              </c:strCache>
            </c:strRef>
          </c:cat>
          <c:val>
            <c:numRef>
              <c:f>reasons!$B$2:$B$8</c:f>
              <c:numCache>
                <c:formatCode>General</c:formatCode>
                <c:ptCount val="7"/>
                <c:pt idx="0">
                  <c:v>76</c:v>
                </c:pt>
                <c:pt idx="1">
                  <c:v>42</c:v>
                </c:pt>
                <c:pt idx="2">
                  <c:v>50</c:v>
                </c:pt>
                <c:pt idx="3">
                  <c:v>32</c:v>
                </c:pt>
                <c:pt idx="4">
                  <c:v>30</c:v>
                </c:pt>
                <c:pt idx="5">
                  <c:v>20</c:v>
                </c:pt>
                <c:pt idx="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D-4BC8-85BE-1FB9201F2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228048"/>
        <c:axId val="356229360"/>
      </c:barChart>
      <c:catAx>
        <c:axId val="356228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ETO name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229360"/>
        <c:crosses val="autoZero"/>
        <c:auto val="1"/>
        <c:lblAlgn val="ctr"/>
        <c:lblOffset val="100"/>
        <c:noMultiLvlLbl val="0"/>
      </c:catAx>
      <c:valAx>
        <c:axId val="35622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 of ETO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22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D395E-1919-4130-AC1D-8482A972FB7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197E7-21DC-446C-9D4D-26381C7C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2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197E7-21DC-446C-9D4D-26381C7CC2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3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197E7-21DC-446C-9D4D-26381C7CC2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1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3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7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8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4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05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9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9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0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7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E22C3-FC1D-4080-A657-3E7F7C5588AB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B7954-89F1-435F-A4CC-0C2F5C48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.wmf"/><Relationship Id="rId5" Type="http://schemas.openxmlformats.org/officeDocument/2006/relationships/image" Target="../media/image6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.jpg"/><Relationship Id="rId9" Type="http://schemas.openxmlformats.org/officeDocument/2006/relationships/image" Target="../media/image2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image" Target="../media/image13.png"/><Relationship Id="rId18" Type="http://schemas.microsoft.com/office/2007/relationships/hdphoto" Target="../media/hdphoto4.wdp"/><Relationship Id="rId26" Type="http://schemas.openxmlformats.org/officeDocument/2006/relationships/image" Target="../media/image20.png"/><Relationship Id="rId3" Type="http://schemas.openxmlformats.org/officeDocument/2006/relationships/tags" Target="../tags/tag2.xml"/><Relationship Id="rId21" Type="http://schemas.openxmlformats.org/officeDocument/2006/relationships/image" Target="../media/image17.jpeg"/><Relationship Id="rId34" Type="http://schemas.openxmlformats.org/officeDocument/2006/relationships/image" Target="../media/image9.wmf"/><Relationship Id="rId7" Type="http://schemas.openxmlformats.org/officeDocument/2006/relationships/tags" Target="../tags/tag6.xml"/><Relationship Id="rId12" Type="http://schemas.microsoft.com/office/2007/relationships/hdphoto" Target="../media/hdphoto1.wdp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oleObject" Target="../embeddings/oleObject7.bin"/><Relationship Id="rId38" Type="http://schemas.openxmlformats.org/officeDocument/2006/relationships/image" Target="../media/image11.wmf"/><Relationship Id="rId2" Type="http://schemas.openxmlformats.org/officeDocument/2006/relationships/tags" Target="../tags/tag1.xml"/><Relationship Id="rId16" Type="http://schemas.microsoft.com/office/2007/relationships/hdphoto" Target="../media/hdphoto3.wdp"/><Relationship Id="rId20" Type="http://schemas.microsoft.com/office/2007/relationships/hdphoto" Target="../media/hdphoto5.wdp"/><Relationship Id="rId29" Type="http://schemas.openxmlformats.org/officeDocument/2006/relationships/oleObject" Target="../embeddings/oleObject5.bin"/><Relationship Id="rId1" Type="http://schemas.openxmlformats.org/officeDocument/2006/relationships/vmlDrawing" Target="../drawings/vmlDrawing2.vml"/><Relationship Id="rId6" Type="http://schemas.openxmlformats.org/officeDocument/2006/relationships/tags" Target="../tags/tag5.xml"/><Relationship Id="rId11" Type="http://schemas.openxmlformats.org/officeDocument/2006/relationships/image" Target="../media/image12.png"/><Relationship Id="rId24" Type="http://schemas.openxmlformats.org/officeDocument/2006/relationships/chart" Target="../charts/chart2.xml"/><Relationship Id="rId32" Type="http://schemas.openxmlformats.org/officeDocument/2006/relationships/image" Target="../media/image8.wmf"/><Relationship Id="rId37" Type="http://schemas.openxmlformats.org/officeDocument/2006/relationships/oleObject" Target="../embeddings/oleObject9.bin"/><Relationship Id="rId5" Type="http://schemas.openxmlformats.org/officeDocument/2006/relationships/tags" Target="../tags/tag4.xml"/><Relationship Id="rId15" Type="http://schemas.openxmlformats.org/officeDocument/2006/relationships/image" Target="../media/image14.png"/><Relationship Id="rId23" Type="http://schemas.openxmlformats.org/officeDocument/2006/relationships/chart" Target="../charts/chart1.xml"/><Relationship Id="rId28" Type="http://schemas.openxmlformats.org/officeDocument/2006/relationships/image" Target="../media/image22.png"/><Relationship Id="rId36" Type="http://schemas.openxmlformats.org/officeDocument/2006/relationships/image" Target="../media/image10.wmf"/><Relationship Id="rId10" Type="http://schemas.openxmlformats.org/officeDocument/2006/relationships/notesSlide" Target="../notesSlides/notesSlide2.xml"/><Relationship Id="rId19" Type="http://schemas.openxmlformats.org/officeDocument/2006/relationships/image" Target="../media/image16.png"/><Relationship Id="rId31" Type="http://schemas.openxmlformats.org/officeDocument/2006/relationships/oleObject" Target="../embeddings/oleObject6.bin"/><Relationship Id="rId4" Type="http://schemas.openxmlformats.org/officeDocument/2006/relationships/tags" Target="../tags/tag3.xml"/><Relationship Id="rId9" Type="http://schemas.openxmlformats.org/officeDocument/2006/relationships/slideLayout" Target="../slideLayouts/slideLayout2.xml"/><Relationship Id="rId14" Type="http://schemas.microsoft.com/office/2007/relationships/hdphoto" Target="../media/hdphoto2.wdp"/><Relationship Id="rId22" Type="http://schemas.openxmlformats.org/officeDocument/2006/relationships/image" Target="../media/image18.jpeg"/><Relationship Id="rId27" Type="http://schemas.openxmlformats.org/officeDocument/2006/relationships/image" Target="../media/image21.png"/><Relationship Id="rId30" Type="http://schemas.openxmlformats.org/officeDocument/2006/relationships/image" Target="../media/image7.wmf"/><Relationship Id="rId35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3" y="46111"/>
            <a:ext cx="903446" cy="1158768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75726" y="1443154"/>
            <a:ext cx="2666277" cy="3801890"/>
          </a:xfrm>
          <a:prstGeom prst="round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003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Student – PSG College of Technology</a:t>
            </a:r>
          </a:p>
          <a:p>
            <a:r>
              <a:rPr lang="en-US" sz="14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PATENTS Filed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Electronic Sound Control systems in industries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Automatic Equal Length cutting machine</a:t>
            </a:r>
          </a:p>
          <a:p>
            <a:r>
              <a:rPr lang="en-US" sz="14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AWARDS: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1. National Level Best Project Award given by NDRF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2. All India Millennium Award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	</a:t>
            </a:r>
          </a:p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JOURNALS PUBLISHED: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1.    Thermal design of ice flake machine in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ISHRAE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888" y="1433488"/>
            <a:ext cx="2533778" cy="238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ndalus" panose="02020603050405020304" pitchFamily="18" charset="-78"/>
                <a:cs typeface="Andalus" panose="02020603050405020304" pitchFamily="18" charset="-78"/>
              </a:rPr>
              <a:t>ABOUT ME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857372" y="0"/>
            <a:ext cx="28806" cy="5284198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itle 3"/>
          <p:cNvSpPr>
            <a:spLocks noGrp="1"/>
          </p:cNvSpPr>
          <p:nvPr>
            <p:ph type="ctrTitle"/>
          </p:nvPr>
        </p:nvSpPr>
        <p:spPr>
          <a:xfrm>
            <a:off x="986258" y="111662"/>
            <a:ext cx="1954739" cy="1080954"/>
          </a:xfrm>
        </p:spPr>
        <p:txBody>
          <a:bodyPr>
            <a:normAutofit fontScale="90000"/>
          </a:bodyPr>
          <a:lstStyle/>
          <a:p>
            <a:r>
              <a:rPr lang="en-US" sz="28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Srivasthan</a:t>
            </a:r>
            <a:r>
              <a:rPr lang="en-US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 R</a:t>
            </a:r>
            <a:br>
              <a:rPr lang="en-US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sz="1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GE Oil &amp; Gas</a:t>
            </a:r>
            <a:br>
              <a:rPr lang="en-US" sz="1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sz="1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SSO - 212616647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04042" y="120866"/>
            <a:ext cx="7363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92D050"/>
                </a:solidFill>
                <a:latin typeface="Blackadder ITC" panose="04020505051007020D02" pitchFamily="82" charset="0"/>
                <a:cs typeface="Andalus" panose="02020603050405020304" pitchFamily="18" charset="-78"/>
              </a:rPr>
              <a:t>“True Innovation is coming up with the product that the customer didn’t even know they need  it“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30993" y="31890"/>
            <a:ext cx="1132057" cy="11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938085" y="1672374"/>
            <a:ext cx="9124965" cy="28735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US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OBJECTIVES</a:t>
            </a:r>
          </a:p>
          <a:p>
            <a:endParaRPr lang="en-US" b="1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B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Process improvement</a:t>
            </a:r>
          </a:p>
          <a:p>
            <a:pPr algn="just"/>
            <a:endParaRPr lang="en-US" sz="2000" b="1" dirty="0">
              <a:solidFill>
                <a:srgbClr val="00B0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Identify the source of variations of control valves – </a:t>
            </a:r>
            <a:r>
              <a:rPr lang="en-US" b="1" dirty="0">
                <a:solidFill>
                  <a:srgbClr val="00B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100%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Reduce the source of variations by developing set of application guidelines</a:t>
            </a:r>
            <a:r>
              <a:rPr lang="en-US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.-</a:t>
            </a:r>
            <a:r>
              <a:rPr lang="en-US" dirty="0">
                <a:solidFill>
                  <a:srgbClr val="00B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 progress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Implement technologies to handle the variations.-</a:t>
            </a:r>
            <a:r>
              <a:rPr lang="en-US" b="1" dirty="0">
                <a:solidFill>
                  <a:srgbClr val="00B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100%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        </a:t>
            </a:r>
            <a:endParaRPr lang="en-US" dirty="0">
              <a:solidFill>
                <a:srgbClr val="00B0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34905" y="5297679"/>
            <a:ext cx="12109188" cy="39055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0542"/>
              </p:ext>
            </p:extLst>
          </p:nvPr>
        </p:nvGraphicFramePr>
        <p:xfrm>
          <a:off x="4716277" y="554461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Document" showAsIcon="1" r:id="rId6" imgW="914400" imgH="771480" progId="Word.Document.12">
                  <p:embed/>
                </p:oleObj>
              </mc:Choice>
              <mc:Fallback>
                <p:oleObj name="Document" showAsIcon="1" r:id="rId6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6277" y="554461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350996" y="5565695"/>
            <a:ext cx="151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SOP for body automation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41822" y="5565694"/>
            <a:ext cx="13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SOP for cage automation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13395" y="5530855"/>
            <a:ext cx="1949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SOP for nameplate automation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833" y="5565693"/>
            <a:ext cx="151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Source of variations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097262"/>
              </p:ext>
            </p:extLst>
          </p:nvPr>
        </p:nvGraphicFramePr>
        <p:xfrm>
          <a:off x="1423254" y="553288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Worksheet" showAsIcon="1" r:id="rId8" imgW="914400" imgH="771480" progId="Excel.Sheet.12">
                  <p:embed/>
                </p:oleObj>
              </mc:Choice>
              <mc:Fallback>
                <p:oleObj name="Worksheet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23254" y="553288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625251"/>
              </p:ext>
            </p:extLst>
          </p:nvPr>
        </p:nvGraphicFramePr>
        <p:xfrm>
          <a:off x="11148650" y="554461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Document" showAsIcon="1" r:id="rId10" imgW="914400" imgH="771480" progId="Word.Document.12">
                  <p:embed/>
                </p:oleObj>
              </mc:Choice>
              <mc:Fallback>
                <p:oleObj name="Document" showAsIcon="1" r:id="rId10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48650" y="554461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61729"/>
              </p:ext>
            </p:extLst>
          </p:nvPr>
        </p:nvGraphicFramePr>
        <p:xfrm>
          <a:off x="7885569" y="553288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Document" showAsIcon="1" r:id="rId12" imgW="914400" imgH="771480" progId="Word.Document.12">
                  <p:embed/>
                </p:oleObj>
              </mc:Choice>
              <mc:Fallback>
                <p:oleObj name="Document" showAsIcon="1" r:id="rId12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85569" y="553288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-19798" y="6462743"/>
            <a:ext cx="12211798" cy="3548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Career Objective:      “  Contributing to the company’s growth and grow with the same “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7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6000"/>
                    </a14:imgEffect>
                    <a14:imgEffect>
                      <a14:saturation sat="92000"/>
                    </a14:imgEffect>
                    <a14:imgEffect>
                      <a14:brightnessContrast bright="92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2" y="3382112"/>
            <a:ext cx="3819574" cy="3214095"/>
          </a:xfrm>
          <a:prstGeom prst="rect">
            <a:avLst/>
          </a:prstGeom>
        </p:spPr>
      </p:pic>
      <p:pic>
        <p:nvPicPr>
          <p:cNvPr id="1026" name="Picture 2" descr="icon-14.png (512×512)"/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66000"/>
                    </a14:imgEffect>
                    <a14:imgEffect>
                      <a14:brightnessContrast brigh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83" y="408870"/>
            <a:ext cx="2089932" cy="19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earch-icon-how-much-calcium-supplement-do-i-need.jpg (600×401)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6000"/>
                    </a14:imgEffect>
                    <a14:imgEffect>
                      <a14:colorTemperature colorTemp="11500"/>
                    </a14:imgEffect>
                    <a14:imgEffect>
                      <a14:saturation sat="490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58" y="1536215"/>
            <a:ext cx="1372798" cy="138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-65314" y="1"/>
            <a:ext cx="2271902" cy="404124"/>
          </a:xfrm>
          <a:prstGeom prst="chevron">
            <a:avLst>
              <a:gd name="adj" fmla="val 34975"/>
            </a:avLst>
          </a:prstGeom>
          <a:solidFill>
            <a:schemeClr val="accent1"/>
          </a:solidFill>
          <a:ln w="12700" cap="rnd" algn="ctr">
            <a:solidFill>
              <a:schemeClr val="bg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</p:spPr>
        <p:txBody>
          <a:bodyPr lIns="36000" tIns="36000" rIns="36000" bIns="36000" anchor="ctr" anchorCtr="1"/>
          <a:lstStyle/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GE Inspira" panose="020F0603030400020203"/>
                <a:cs typeface="Arial" charset="0"/>
              </a:rPr>
              <a:t>Problem</a:t>
            </a: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068206" y="1"/>
            <a:ext cx="2418020" cy="404124"/>
          </a:xfrm>
          <a:prstGeom prst="chevron">
            <a:avLst>
              <a:gd name="adj" fmla="val 34975"/>
            </a:avLst>
          </a:prstGeom>
          <a:solidFill>
            <a:schemeClr val="accent1"/>
          </a:solidFill>
          <a:ln w="12700" cap="rnd" algn="ctr">
            <a:solidFill>
              <a:schemeClr val="bg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</p:spPr>
        <p:txBody>
          <a:bodyPr lIns="36000" tIns="36000" rIns="36000" bIns="36000" anchor="ctr" anchorCtr="1"/>
          <a:lstStyle/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GE Inspira" panose="020F0603030400020203"/>
                <a:cs typeface="Arial" charset="0"/>
              </a:rPr>
              <a:t>Root Causes</a:t>
            </a:r>
          </a:p>
        </p:txBody>
      </p:sp>
      <p:sp>
        <p:nvSpPr>
          <p:cNvPr id="12" name="AutoShape 6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4340107" y="1"/>
            <a:ext cx="3020309" cy="404124"/>
          </a:xfrm>
          <a:prstGeom prst="chevron">
            <a:avLst>
              <a:gd name="adj" fmla="val 34975"/>
            </a:avLst>
          </a:prstGeom>
          <a:solidFill>
            <a:schemeClr val="accent1"/>
          </a:solidFill>
          <a:ln w="12700" cap="rnd" algn="ctr">
            <a:solidFill>
              <a:schemeClr val="bg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</p:spPr>
        <p:txBody>
          <a:bodyPr lIns="36000" tIns="36000" rIns="36000" bIns="36000" anchor="ctr" anchorCtr="1"/>
          <a:lstStyle/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GE Inspira" panose="020F0603030400020203"/>
                <a:cs typeface="Arial" charset="0"/>
              </a:rPr>
              <a:t>Solutions</a:t>
            </a:r>
          </a:p>
        </p:txBody>
      </p:sp>
      <p:sp>
        <p:nvSpPr>
          <p:cNvPr id="13" name="AutoShape 6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130669" y="1"/>
            <a:ext cx="2061331" cy="404124"/>
          </a:xfrm>
          <a:prstGeom prst="chevron">
            <a:avLst>
              <a:gd name="adj" fmla="val 34975"/>
            </a:avLst>
          </a:prstGeom>
          <a:solidFill>
            <a:schemeClr val="accent1"/>
          </a:solidFill>
          <a:ln w="12700" cap="rnd" algn="ctr">
            <a:solidFill>
              <a:schemeClr val="bg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</p:spPr>
        <p:txBody>
          <a:bodyPr lIns="36000" tIns="36000" rIns="36000" bIns="36000" anchor="ctr" anchorCtr="1"/>
          <a:lstStyle/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GE Inspira" panose="020F0603030400020203"/>
                <a:cs typeface="Arial" charset="0"/>
              </a:rPr>
              <a:t>Automation</a:t>
            </a:r>
          </a:p>
        </p:txBody>
      </p:sp>
      <p:sp>
        <p:nvSpPr>
          <p:cNvPr id="14" name="AutoShape 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-6622" y="2967320"/>
            <a:ext cx="4361765" cy="285533"/>
          </a:xfrm>
          <a:prstGeom prst="chevron">
            <a:avLst>
              <a:gd name="adj" fmla="val 34975"/>
            </a:avLst>
          </a:prstGeom>
          <a:solidFill>
            <a:schemeClr val="accent1"/>
          </a:solidFill>
          <a:ln w="12700" cap="rnd" algn="ctr">
            <a:solidFill>
              <a:schemeClr val="bg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</p:spPr>
        <p:txBody>
          <a:bodyPr lIns="36000" tIns="36000" rIns="36000" bIns="36000" anchor="ctr" anchorCtr="1"/>
          <a:lstStyle/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GE Inspira" panose="020F0603030400020203"/>
                <a:cs typeface="Arial" charset="0"/>
              </a:rPr>
              <a:t>Benefits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82270" y="714661"/>
            <a:ext cx="232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Variations in 21k and 41k valves.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AutoShape 6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7256479" y="1"/>
            <a:ext cx="3014359" cy="404124"/>
          </a:xfrm>
          <a:prstGeom prst="chevron">
            <a:avLst>
              <a:gd name="adj" fmla="val 34975"/>
            </a:avLst>
          </a:prstGeom>
          <a:solidFill>
            <a:schemeClr val="accent1"/>
          </a:solidFill>
          <a:ln w="12700" cap="rnd" algn="ctr">
            <a:solidFill>
              <a:schemeClr val="bg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</p:spPr>
        <p:txBody>
          <a:bodyPr lIns="36000" tIns="36000" rIns="36000" bIns="36000" anchor="ctr" anchorCtr="1"/>
          <a:lstStyle/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GE Inspira" panose="020F0603030400020203"/>
                <a:cs typeface="Arial" charset="0"/>
              </a:rPr>
              <a:t>Application Guidelines</a:t>
            </a:r>
          </a:p>
        </p:txBody>
      </p:sp>
      <p:pic>
        <p:nvPicPr>
          <p:cNvPr id="1030" name="Picture 6" descr="solutions-xxl.png (256×256)"/>
          <p:cNvPicPr>
            <a:picLocks noChangeAspect="1" noChangeArrowheads="1"/>
          </p:cNvPicPr>
          <p:nvPr/>
        </p:nvPicPr>
        <p:blipFill>
          <a:blip r:embed="rId1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420"/>
                    </a14:imgEffect>
                    <a14:imgEffect>
                      <a14:saturation sat="181000"/>
                    </a14:imgEffect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12" y="551832"/>
            <a:ext cx="2205666" cy="210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_robot_medicine_health-256.png (256×256)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CrisscrossEtching/>
                    </a14:imgEffect>
                    <a14:imgEffect>
                      <a14:sharpenSoften amount="-100000"/>
                    </a14:imgEffect>
                    <a14:imgEffect>
                      <a14:brightnessContrast bright="52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591" y="436264"/>
            <a:ext cx="1835219" cy="642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495699" y="364304"/>
            <a:ext cx="2852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Application Guidelines by widening the range.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Automating the design ETO’s </a:t>
            </a:r>
          </a:p>
          <a:p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007" y="874753"/>
            <a:ext cx="1152565" cy="121086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67052" y="4257115"/>
            <a:ext cx="950481" cy="1667035"/>
          </a:xfrm>
          <a:prstGeom prst="rect">
            <a:avLst/>
          </a:prstGeom>
        </p:spPr>
      </p:pic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8D08B081-0CEC-45EC-90B9-4673188FDE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255942"/>
              </p:ext>
            </p:extLst>
          </p:nvPr>
        </p:nvGraphicFramePr>
        <p:xfrm>
          <a:off x="7393150" y="498257"/>
          <a:ext cx="2724978" cy="243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cxnSp>
        <p:nvCxnSpPr>
          <p:cNvPr id="1027" name="Straight Connector 1026"/>
          <p:cNvCxnSpPr/>
          <p:nvPr/>
        </p:nvCxnSpPr>
        <p:spPr>
          <a:xfrm>
            <a:off x="7377854" y="408870"/>
            <a:ext cx="0" cy="6218693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-28383" y="2905053"/>
            <a:ext cx="745306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202864" y="401989"/>
            <a:ext cx="37727" cy="622557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983449E4-5358-41E7-8ED2-A98E86A827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62214"/>
              </p:ext>
            </p:extLst>
          </p:nvPr>
        </p:nvGraphicFramePr>
        <p:xfrm>
          <a:off x="7488023" y="4406491"/>
          <a:ext cx="2530774" cy="2104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cxnSp>
        <p:nvCxnSpPr>
          <p:cNvPr id="61" name="Straight Connector 60"/>
          <p:cNvCxnSpPr/>
          <p:nvPr/>
        </p:nvCxnSpPr>
        <p:spPr>
          <a:xfrm>
            <a:off x="4373629" y="394356"/>
            <a:ext cx="0" cy="252376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96567" y="371633"/>
            <a:ext cx="0" cy="252376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/>
          <p:cNvSpPr/>
          <p:nvPr/>
        </p:nvSpPr>
        <p:spPr>
          <a:xfrm>
            <a:off x="236683" y="3252920"/>
            <a:ext cx="4067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4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ndalus" panose="02020603050405020304" pitchFamily="18" charset="-78"/>
                <a:cs typeface="Andalus" panose="02020603050405020304" pitchFamily="18" charset="-78"/>
              </a:rPr>
              <a:t>Time for designing  a component is    reduced through automation.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ndalus" panose="02020603050405020304" pitchFamily="18" charset="-78"/>
                <a:cs typeface="Andalus" panose="02020603050405020304" pitchFamily="18" charset="-78"/>
              </a:rPr>
              <a:t>Body automation: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ndalus" panose="02020603050405020304" pitchFamily="18" charset="-78"/>
                <a:cs typeface="Andalus" panose="02020603050405020304" pitchFamily="18" charset="-78"/>
              </a:rPr>
              <a:t>LD Potential savings-16K USD(</a:t>
            </a:r>
            <a:r>
              <a:rPr lang="en-US" sz="1600" dirty="0" err="1">
                <a:latin typeface="Andalus" panose="02020603050405020304" pitchFamily="18" charset="-78"/>
                <a:cs typeface="Andalus" panose="02020603050405020304" pitchFamily="18" charset="-78"/>
              </a:rPr>
              <a:t>approx</a:t>
            </a:r>
            <a:r>
              <a:rPr lang="en-US" sz="1600" dirty="0">
                <a:latin typeface="Andalus" panose="02020603050405020304" pitchFamily="18" charset="-78"/>
                <a:cs typeface="Andalus" panose="02020603050405020304" pitchFamily="18" charset="-78"/>
              </a:rPr>
              <a:t>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ndalus" panose="02020603050405020304" pitchFamily="18" charset="-78"/>
                <a:cs typeface="Andalus" panose="02020603050405020304" pitchFamily="18" charset="-78"/>
              </a:rPr>
              <a:t>plug automation: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ndalus" panose="02020603050405020304" pitchFamily="18" charset="-78"/>
                <a:cs typeface="Andalus" panose="02020603050405020304" pitchFamily="18" charset="-78"/>
              </a:rPr>
              <a:t>LD potential savings- 40K USD (</a:t>
            </a:r>
            <a:r>
              <a:rPr lang="en-US" sz="1600" dirty="0" err="1">
                <a:latin typeface="Andalus" panose="02020603050405020304" pitchFamily="18" charset="-78"/>
                <a:cs typeface="Andalus" panose="02020603050405020304" pitchFamily="18" charset="-78"/>
              </a:rPr>
              <a:t>approx</a:t>
            </a:r>
            <a:r>
              <a:rPr lang="en-US" sz="1600" dirty="0">
                <a:latin typeface="Andalus" panose="02020603050405020304" pitchFamily="18" charset="-78"/>
                <a:cs typeface="Andalus" panose="02020603050405020304" pitchFamily="18" charset="-78"/>
              </a:rPr>
              <a:t>)</a:t>
            </a:r>
          </a:p>
        </p:txBody>
      </p:sp>
      <p:pic>
        <p:nvPicPr>
          <p:cNvPr id="1046" name="Picture 104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7964" y="2911639"/>
            <a:ext cx="1439236" cy="91181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4315307" y="3282461"/>
            <a:ext cx="0" cy="325136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6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4296650" y="2964502"/>
            <a:ext cx="3045714" cy="274870"/>
          </a:xfrm>
          <a:prstGeom prst="chevron">
            <a:avLst>
              <a:gd name="adj" fmla="val 34975"/>
            </a:avLst>
          </a:prstGeom>
          <a:solidFill>
            <a:schemeClr val="accent1"/>
          </a:solidFill>
          <a:ln w="12700" cap="rnd" algn="ctr">
            <a:solidFill>
              <a:schemeClr val="bg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</p:spPr>
        <p:txBody>
          <a:bodyPr lIns="36000" tIns="36000" rIns="36000" bIns="36000" anchor="ctr" anchorCtr="1"/>
          <a:lstStyle/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GE Inspira" panose="020F0603030400020203"/>
                <a:cs typeface="Arial" charset="0"/>
              </a:rPr>
              <a:t>Learnings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5522" y="3698576"/>
            <a:ext cx="2263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Industrial Ethics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Team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Decision making.</a:t>
            </a:r>
          </a:p>
        </p:txBody>
      </p:sp>
      <p:pic>
        <p:nvPicPr>
          <p:cNvPr id="37" name="Picture 2" descr="8a7LCf01.png (400×400)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28" y="5144828"/>
            <a:ext cx="1026803" cy="102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Advanced-Excel-VBA-Macros-amp-MS-Access53e5db889226a134bec4.jpg (380×319)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206" y="5465324"/>
            <a:ext cx="553390" cy="52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431338" y="2583122"/>
            <a:ext cx="2771525" cy="1752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2259" y="4923842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Technology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5699" y="6046932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VBA Macros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33537" y="5886394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Driveworks</a:t>
            </a:r>
          </a:p>
          <a:p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 express &amp; Solo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26171" y="704666"/>
            <a:ext cx="2089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Non standard </a:t>
            </a:r>
            <a:r>
              <a:rPr lang="en-US" dirty="0" err="1">
                <a:latin typeface="Andalus" panose="02020603050405020304" pitchFamily="18" charset="-78"/>
                <a:cs typeface="Andalus" panose="02020603050405020304" pitchFamily="18" charset="-78"/>
              </a:rPr>
              <a:t>Cv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End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Special Packing</a:t>
            </a:r>
          </a:p>
          <a:p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653944"/>
              </p:ext>
            </p:extLst>
          </p:nvPr>
        </p:nvGraphicFramePr>
        <p:xfrm>
          <a:off x="10148657" y="3486906"/>
          <a:ext cx="2071109" cy="549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Packager Shell Object" showAsIcon="1" r:id="rId29" imgW="2743920" imgH="685800" progId="Package">
                  <p:embed/>
                </p:oleObj>
              </mc:Choice>
              <mc:Fallback>
                <p:oleObj name="Packager Shell Object" showAsIcon="1" r:id="rId29" imgW="274392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0148657" y="3486906"/>
                        <a:ext cx="2071109" cy="549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961405"/>
              </p:ext>
            </p:extLst>
          </p:nvPr>
        </p:nvGraphicFramePr>
        <p:xfrm>
          <a:off x="975068" y="5234099"/>
          <a:ext cx="1095696" cy="924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Worksheet" showAsIcon="1" r:id="rId31" imgW="914400" imgH="771480" progId="Excel.Sheet.12">
                  <p:embed/>
                </p:oleObj>
              </mc:Choice>
              <mc:Fallback>
                <p:oleObj name="Worksheet" showAsIcon="1" r:id="rId31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75068" y="5234099"/>
                        <a:ext cx="1095696" cy="924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943692" y="5617709"/>
            <a:ext cx="1100238" cy="5095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Savings from automation of body ETO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533823"/>
            <a:ext cx="12185582" cy="32417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 Gothic Bold" panose="020E0705020206020404" pitchFamily="34" charset="0"/>
              </a:rPr>
              <a:t>“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  <a:cs typeface="Andalus" panose="02020603050405020304" pitchFamily="18" charset="-78"/>
              </a:rPr>
              <a:t>I thought I was too small to make a difference, &amp; then… I joined GE!”</a:t>
            </a:r>
            <a:endParaRPr lang="en-US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175723"/>
              </p:ext>
            </p:extLst>
          </p:nvPr>
        </p:nvGraphicFramePr>
        <p:xfrm>
          <a:off x="10110816" y="5211726"/>
          <a:ext cx="2136472" cy="620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Packager Shell Object" showAsIcon="1" r:id="rId33" imgW="2362680" imgH="685800" progId="Package">
                  <p:embed/>
                </p:oleObj>
              </mc:Choice>
              <mc:Fallback>
                <p:oleObj name="Packager Shell Object" showAsIcon="1" r:id="rId33" imgW="236268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0110816" y="5211726"/>
                        <a:ext cx="2136472" cy="620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300855"/>
              </p:ext>
            </p:extLst>
          </p:nvPr>
        </p:nvGraphicFramePr>
        <p:xfrm>
          <a:off x="2435271" y="523918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Worksheet" showAsIcon="1" r:id="rId35" imgW="914400" imgH="771480" progId="Excel.Sheet.12">
                  <p:embed/>
                </p:oleObj>
              </mc:Choice>
              <mc:Fallback>
                <p:oleObj name="Worksheet" showAsIcon="1" r:id="rId3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435271" y="523918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2239217" y="5607276"/>
            <a:ext cx="1239418" cy="5069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Savings from automation of plug ETO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30817" y="3871699"/>
            <a:ext cx="1954765" cy="4228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Body buttweld automation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240592" y="5592561"/>
            <a:ext cx="1944990" cy="4228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Name plate automation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052742"/>
              </p:ext>
            </p:extLst>
          </p:nvPr>
        </p:nvGraphicFramePr>
        <p:xfrm>
          <a:off x="10699452" y="1692106"/>
          <a:ext cx="1194637" cy="10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Worksheet" showAsIcon="1" r:id="rId37" imgW="914400" imgH="771480" progId="Excel.Sheet.8">
                  <p:embed/>
                </p:oleObj>
              </mc:Choice>
              <mc:Fallback>
                <p:oleObj name="Worksheet" showAsIcon="1" r:id="rId37" imgW="914400" imgH="7714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699452" y="1692106"/>
                        <a:ext cx="1194637" cy="10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10240591" y="2146878"/>
            <a:ext cx="1944991" cy="4228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Hole pattern automation</a:t>
            </a:r>
          </a:p>
        </p:txBody>
      </p:sp>
    </p:spTree>
    <p:extLst>
      <p:ext uri="{BB962C8B-B14F-4D97-AF65-F5344CB8AC3E}">
        <p14:creationId xmlns:p14="http://schemas.microsoft.com/office/powerpoint/2010/main" val="168336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jQoIvI8ku.RJyh3vMCk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jQoIvI8ku.RJyh3vMCk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jQoIvI8ku.RJyh3vMCk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jQoIvI8ku.RJyh3vMCk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jQoIvI8ku.RJyh3vMCk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jQoIvI8ku.RJyh3vMCk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jQoIvI8ku.RJyh3vMCk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245</Words>
  <Application>Microsoft Office PowerPoint</Application>
  <PresentationFormat>Widescreen</PresentationFormat>
  <Paragraphs>68</Paragraphs>
  <Slides>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15" baseType="lpstr">
      <vt:lpstr>Andalus</vt:lpstr>
      <vt:lpstr>Arial</vt:lpstr>
      <vt:lpstr>Blackadder ITC</vt:lpstr>
      <vt:lpstr>Calibri</vt:lpstr>
      <vt:lpstr>Calibri Light</vt:lpstr>
      <vt:lpstr>Copperplate Gothic Bold</vt:lpstr>
      <vt:lpstr>GE Inspira</vt:lpstr>
      <vt:lpstr>Wingdings</vt:lpstr>
      <vt:lpstr>Office Theme</vt:lpstr>
      <vt:lpstr>Microsoft Word Document</vt:lpstr>
      <vt:lpstr>Worksheet</vt:lpstr>
      <vt:lpstr>Document</vt:lpstr>
      <vt:lpstr>Packager Shell Object</vt:lpstr>
      <vt:lpstr>Srivasthan R GE Oil &amp; Gas SSO - 212616647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Srivasthan.R GE Oil &amp; Gas SSO - 212616647</dc:title>
  <dc:creator>R, SRIVASTHAN(GE Global Growth Organization)</dc:creator>
  <cp:lastModifiedBy>R, SRIVASTHAN(GE Global Growth Organization)</cp:lastModifiedBy>
  <cp:revision>97</cp:revision>
  <dcterms:created xsi:type="dcterms:W3CDTF">2017-06-14T15:18:48Z</dcterms:created>
  <dcterms:modified xsi:type="dcterms:W3CDTF">2017-06-29T11:53:04Z</dcterms:modified>
</cp:coreProperties>
</file>